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1"/>
  </p:sldMasterIdLst>
  <p:sldIdLst>
    <p:sldId id="334" r:id="rId2"/>
    <p:sldId id="329" r:id="rId3"/>
    <p:sldId id="283" r:id="rId4"/>
    <p:sldId id="290" r:id="rId5"/>
    <p:sldId id="310" r:id="rId6"/>
    <p:sldId id="313"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764" autoAdjust="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B7D825A-3F80-480F-B127-53F480099CBA}" type="datetimeFigureOut">
              <a:rPr lang="sk-SK" smtClean="0"/>
              <a:t>28.11.2017</a:t>
            </a:fld>
            <a:endParaRPr lang="sk-SK"/>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sk-SK"/>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8E73761-AC50-4317-B6C5-16E89A513D4E}" type="slidenum">
              <a:rPr lang="sk-SK" smtClean="0"/>
              <a:t>‹#›</a:t>
            </a:fld>
            <a:endParaRPr lang="sk-SK"/>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04592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7D825A-3F80-480F-B127-53F480099CBA}" type="datetimeFigureOut">
              <a:rPr lang="sk-SK" smtClean="0"/>
              <a:t>28.11.2017</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78E73761-AC50-4317-B6C5-16E89A513D4E}" type="slidenum">
              <a:rPr lang="sk-SK" smtClean="0"/>
              <a:t>‹#›</a:t>
            </a:fld>
            <a:endParaRPr lang="sk-SK"/>
          </a:p>
        </p:txBody>
      </p:sp>
    </p:spTree>
    <p:extLst>
      <p:ext uri="{BB962C8B-B14F-4D97-AF65-F5344CB8AC3E}">
        <p14:creationId xmlns:p14="http://schemas.microsoft.com/office/powerpoint/2010/main" val="531712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7D825A-3F80-480F-B127-53F480099CBA}" type="datetimeFigureOut">
              <a:rPr lang="sk-SK" smtClean="0"/>
              <a:t>28.11.2017</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78E73761-AC50-4317-B6C5-16E89A513D4E}" type="slidenum">
              <a:rPr lang="sk-SK" smtClean="0"/>
              <a:t>‹#›</a:t>
            </a:fld>
            <a:endParaRPr lang="sk-SK"/>
          </a:p>
        </p:txBody>
      </p:sp>
    </p:spTree>
    <p:extLst>
      <p:ext uri="{BB962C8B-B14F-4D97-AF65-F5344CB8AC3E}">
        <p14:creationId xmlns:p14="http://schemas.microsoft.com/office/powerpoint/2010/main" val="128609905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7D825A-3F80-480F-B127-53F480099CBA}" type="datetimeFigureOut">
              <a:rPr lang="sk-SK" smtClean="0"/>
              <a:t>28.11.2017</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78E73761-AC50-4317-B6C5-16E89A513D4E}" type="slidenum">
              <a:rPr lang="sk-SK" smtClean="0"/>
              <a:t>‹#›</a:t>
            </a:fld>
            <a:endParaRPr lang="sk-SK"/>
          </a:p>
        </p:txBody>
      </p:sp>
    </p:spTree>
    <p:extLst>
      <p:ext uri="{BB962C8B-B14F-4D97-AF65-F5344CB8AC3E}">
        <p14:creationId xmlns:p14="http://schemas.microsoft.com/office/powerpoint/2010/main" val="1490554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7D825A-3F80-480F-B127-53F480099CBA}" type="datetimeFigureOut">
              <a:rPr lang="sk-SK" smtClean="0"/>
              <a:t>28.11.2017</a:t>
            </a:fld>
            <a:endParaRPr lang="sk-SK"/>
          </a:p>
        </p:txBody>
      </p:sp>
      <p:sp>
        <p:nvSpPr>
          <p:cNvPr id="5" name="Footer Placeholder 4"/>
          <p:cNvSpPr>
            <a:spLocks noGrp="1"/>
          </p:cNvSpPr>
          <p:nvPr>
            <p:ph type="ftr" sz="quarter" idx="11"/>
          </p:nvPr>
        </p:nvSpPr>
        <p:spPr/>
        <p:txBody>
          <a:bodyPr/>
          <a:lstStyle/>
          <a:p>
            <a:endParaRPr lang="sk-SK"/>
          </a:p>
        </p:txBody>
      </p:sp>
      <p:sp>
        <p:nvSpPr>
          <p:cNvPr id="6" name="Slide Number Placeholder 5"/>
          <p:cNvSpPr>
            <a:spLocks noGrp="1"/>
          </p:cNvSpPr>
          <p:nvPr>
            <p:ph type="sldNum" sz="quarter" idx="12"/>
          </p:nvPr>
        </p:nvSpPr>
        <p:spPr/>
        <p:txBody>
          <a:bodyPr/>
          <a:lstStyle/>
          <a:p>
            <a:fld id="{78E73761-AC50-4317-B6C5-16E89A513D4E}" type="slidenum">
              <a:rPr lang="sk-SK" smtClean="0"/>
              <a:t>‹#›</a:t>
            </a:fld>
            <a:endParaRPr lang="sk-SK"/>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043988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7D825A-3F80-480F-B127-53F480099CBA}" type="datetimeFigureOut">
              <a:rPr lang="sk-SK" smtClean="0"/>
              <a:t>28.11.2017</a:t>
            </a:fld>
            <a:endParaRPr lang="sk-SK"/>
          </a:p>
        </p:txBody>
      </p:sp>
      <p:sp>
        <p:nvSpPr>
          <p:cNvPr id="6" name="Footer Placeholder 5"/>
          <p:cNvSpPr>
            <a:spLocks noGrp="1"/>
          </p:cNvSpPr>
          <p:nvPr>
            <p:ph type="ftr" sz="quarter" idx="11"/>
          </p:nvPr>
        </p:nvSpPr>
        <p:spPr/>
        <p:txBody>
          <a:bodyPr/>
          <a:lstStyle/>
          <a:p>
            <a:endParaRPr lang="sk-SK"/>
          </a:p>
        </p:txBody>
      </p:sp>
      <p:sp>
        <p:nvSpPr>
          <p:cNvPr id="7" name="Slide Number Placeholder 6"/>
          <p:cNvSpPr>
            <a:spLocks noGrp="1"/>
          </p:cNvSpPr>
          <p:nvPr>
            <p:ph type="sldNum" sz="quarter" idx="12"/>
          </p:nvPr>
        </p:nvSpPr>
        <p:spPr/>
        <p:txBody>
          <a:bodyPr/>
          <a:lstStyle/>
          <a:p>
            <a:fld id="{78E73761-AC50-4317-B6C5-16E89A513D4E}" type="slidenum">
              <a:rPr lang="sk-SK" smtClean="0"/>
              <a:t>‹#›</a:t>
            </a:fld>
            <a:endParaRPr lang="sk-SK"/>
          </a:p>
        </p:txBody>
      </p:sp>
    </p:spTree>
    <p:extLst>
      <p:ext uri="{BB962C8B-B14F-4D97-AF65-F5344CB8AC3E}">
        <p14:creationId xmlns:p14="http://schemas.microsoft.com/office/powerpoint/2010/main" val="3668753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7D825A-3F80-480F-B127-53F480099CBA}" type="datetimeFigureOut">
              <a:rPr lang="sk-SK" smtClean="0"/>
              <a:t>28.11.2017</a:t>
            </a:fld>
            <a:endParaRPr lang="sk-SK"/>
          </a:p>
        </p:txBody>
      </p:sp>
      <p:sp>
        <p:nvSpPr>
          <p:cNvPr id="8" name="Footer Placeholder 7"/>
          <p:cNvSpPr>
            <a:spLocks noGrp="1"/>
          </p:cNvSpPr>
          <p:nvPr>
            <p:ph type="ftr" sz="quarter" idx="11"/>
          </p:nvPr>
        </p:nvSpPr>
        <p:spPr/>
        <p:txBody>
          <a:bodyPr/>
          <a:lstStyle/>
          <a:p>
            <a:endParaRPr lang="sk-SK"/>
          </a:p>
        </p:txBody>
      </p:sp>
      <p:sp>
        <p:nvSpPr>
          <p:cNvPr id="9" name="Slide Number Placeholder 8"/>
          <p:cNvSpPr>
            <a:spLocks noGrp="1"/>
          </p:cNvSpPr>
          <p:nvPr>
            <p:ph type="sldNum" sz="quarter" idx="12"/>
          </p:nvPr>
        </p:nvSpPr>
        <p:spPr/>
        <p:txBody>
          <a:bodyPr/>
          <a:lstStyle/>
          <a:p>
            <a:fld id="{78E73761-AC50-4317-B6C5-16E89A513D4E}" type="slidenum">
              <a:rPr lang="sk-SK" smtClean="0"/>
              <a:t>‹#›</a:t>
            </a:fld>
            <a:endParaRPr lang="sk-SK"/>
          </a:p>
        </p:txBody>
      </p:sp>
    </p:spTree>
    <p:extLst>
      <p:ext uri="{BB962C8B-B14F-4D97-AF65-F5344CB8AC3E}">
        <p14:creationId xmlns:p14="http://schemas.microsoft.com/office/powerpoint/2010/main" val="4032253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7D825A-3F80-480F-B127-53F480099CBA}" type="datetimeFigureOut">
              <a:rPr lang="sk-SK" smtClean="0"/>
              <a:t>28.11.2017</a:t>
            </a:fld>
            <a:endParaRPr lang="sk-SK"/>
          </a:p>
        </p:txBody>
      </p:sp>
      <p:sp>
        <p:nvSpPr>
          <p:cNvPr id="4" name="Footer Placeholder 3"/>
          <p:cNvSpPr>
            <a:spLocks noGrp="1"/>
          </p:cNvSpPr>
          <p:nvPr>
            <p:ph type="ftr" sz="quarter" idx="11"/>
          </p:nvPr>
        </p:nvSpPr>
        <p:spPr/>
        <p:txBody>
          <a:bodyPr/>
          <a:lstStyle/>
          <a:p>
            <a:endParaRPr lang="sk-SK"/>
          </a:p>
        </p:txBody>
      </p:sp>
      <p:sp>
        <p:nvSpPr>
          <p:cNvPr id="5" name="Slide Number Placeholder 4"/>
          <p:cNvSpPr>
            <a:spLocks noGrp="1"/>
          </p:cNvSpPr>
          <p:nvPr>
            <p:ph type="sldNum" sz="quarter" idx="12"/>
          </p:nvPr>
        </p:nvSpPr>
        <p:spPr/>
        <p:txBody>
          <a:bodyPr/>
          <a:lstStyle/>
          <a:p>
            <a:fld id="{78E73761-AC50-4317-B6C5-16E89A513D4E}" type="slidenum">
              <a:rPr lang="sk-SK" smtClean="0"/>
              <a:t>‹#›</a:t>
            </a:fld>
            <a:endParaRPr lang="sk-SK"/>
          </a:p>
        </p:txBody>
      </p:sp>
    </p:spTree>
    <p:extLst>
      <p:ext uri="{BB962C8B-B14F-4D97-AF65-F5344CB8AC3E}">
        <p14:creationId xmlns:p14="http://schemas.microsoft.com/office/powerpoint/2010/main" val="762173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7D825A-3F80-480F-B127-53F480099CBA}" type="datetimeFigureOut">
              <a:rPr lang="sk-SK" smtClean="0"/>
              <a:t>28.11.2017</a:t>
            </a:fld>
            <a:endParaRPr lang="sk-SK"/>
          </a:p>
        </p:txBody>
      </p:sp>
      <p:sp>
        <p:nvSpPr>
          <p:cNvPr id="3" name="Footer Placeholder 2"/>
          <p:cNvSpPr>
            <a:spLocks noGrp="1"/>
          </p:cNvSpPr>
          <p:nvPr>
            <p:ph type="ftr" sz="quarter" idx="11"/>
          </p:nvPr>
        </p:nvSpPr>
        <p:spPr/>
        <p:txBody>
          <a:bodyPr/>
          <a:lstStyle/>
          <a:p>
            <a:endParaRPr lang="sk-SK"/>
          </a:p>
        </p:txBody>
      </p:sp>
      <p:sp>
        <p:nvSpPr>
          <p:cNvPr id="4" name="Slide Number Placeholder 3"/>
          <p:cNvSpPr>
            <a:spLocks noGrp="1"/>
          </p:cNvSpPr>
          <p:nvPr>
            <p:ph type="sldNum" sz="quarter" idx="12"/>
          </p:nvPr>
        </p:nvSpPr>
        <p:spPr/>
        <p:txBody>
          <a:bodyPr/>
          <a:lstStyle/>
          <a:p>
            <a:fld id="{78E73761-AC50-4317-B6C5-16E89A513D4E}" type="slidenum">
              <a:rPr lang="sk-SK" smtClean="0"/>
              <a:t>‹#›</a:t>
            </a:fld>
            <a:endParaRPr lang="sk-SK"/>
          </a:p>
        </p:txBody>
      </p:sp>
    </p:spTree>
    <p:extLst>
      <p:ext uri="{BB962C8B-B14F-4D97-AF65-F5344CB8AC3E}">
        <p14:creationId xmlns:p14="http://schemas.microsoft.com/office/powerpoint/2010/main" val="114877687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7D825A-3F80-480F-B127-53F480099CBA}" type="datetimeFigureOut">
              <a:rPr lang="sk-SK" smtClean="0"/>
              <a:t>28.11.2017</a:t>
            </a:fld>
            <a:endParaRPr lang="sk-SK"/>
          </a:p>
        </p:txBody>
      </p:sp>
      <p:sp>
        <p:nvSpPr>
          <p:cNvPr id="6" name="Footer Placeholder 5"/>
          <p:cNvSpPr>
            <a:spLocks noGrp="1"/>
          </p:cNvSpPr>
          <p:nvPr>
            <p:ph type="ftr" sz="quarter" idx="11"/>
          </p:nvPr>
        </p:nvSpPr>
        <p:spPr/>
        <p:txBody>
          <a:bodyPr/>
          <a:lstStyle/>
          <a:p>
            <a:endParaRPr lang="sk-SK"/>
          </a:p>
        </p:txBody>
      </p:sp>
      <p:sp>
        <p:nvSpPr>
          <p:cNvPr id="7" name="Slide Number Placeholder 6"/>
          <p:cNvSpPr>
            <a:spLocks noGrp="1"/>
          </p:cNvSpPr>
          <p:nvPr>
            <p:ph type="sldNum" sz="quarter" idx="12"/>
          </p:nvPr>
        </p:nvSpPr>
        <p:spPr/>
        <p:txBody>
          <a:bodyPr/>
          <a:lstStyle/>
          <a:p>
            <a:fld id="{78E73761-AC50-4317-B6C5-16E89A513D4E}" type="slidenum">
              <a:rPr lang="sk-SK" smtClean="0"/>
              <a:t>‹#›</a:t>
            </a:fld>
            <a:endParaRPr lang="sk-SK"/>
          </a:p>
        </p:txBody>
      </p:sp>
    </p:spTree>
    <p:extLst>
      <p:ext uri="{BB962C8B-B14F-4D97-AF65-F5344CB8AC3E}">
        <p14:creationId xmlns:p14="http://schemas.microsoft.com/office/powerpoint/2010/main" val="27577442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B7D825A-3F80-480F-B127-53F480099CBA}" type="datetimeFigureOut">
              <a:rPr lang="sk-SK" smtClean="0"/>
              <a:t>28.11.2017</a:t>
            </a:fld>
            <a:endParaRPr lang="sk-SK"/>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8E73761-AC50-4317-B6C5-16E89A513D4E}" type="slidenum">
              <a:rPr lang="sk-SK" smtClean="0"/>
              <a:t>‹#›</a:t>
            </a:fld>
            <a:endParaRPr lang="sk-SK"/>
          </a:p>
        </p:txBody>
      </p:sp>
    </p:spTree>
    <p:extLst>
      <p:ext uri="{BB962C8B-B14F-4D97-AF65-F5344CB8AC3E}">
        <p14:creationId xmlns:p14="http://schemas.microsoft.com/office/powerpoint/2010/main" val="154898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AB7D825A-3F80-480F-B127-53F480099CBA}" type="datetimeFigureOut">
              <a:rPr lang="sk-SK" smtClean="0"/>
              <a:t>28.11.2017</a:t>
            </a:fld>
            <a:endParaRPr lang="sk-SK"/>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sk-SK"/>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8E73761-AC50-4317-B6C5-16E89A513D4E}" type="slidenum">
              <a:rPr lang="sk-SK" smtClean="0"/>
              <a:t>‹#›</a:t>
            </a:fld>
            <a:endParaRPr lang="sk-SK"/>
          </a:p>
        </p:txBody>
      </p:sp>
    </p:spTree>
    <p:extLst>
      <p:ext uri="{BB962C8B-B14F-4D97-AF65-F5344CB8AC3E}">
        <p14:creationId xmlns:p14="http://schemas.microsoft.com/office/powerpoint/2010/main" val="190237048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gif"/><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2.jp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E804-7429-43C2-A42B-D6847D68BEDB}"/>
              </a:ext>
            </a:extLst>
          </p:cNvPr>
          <p:cNvSpPr>
            <a:spLocks noGrp="1"/>
          </p:cNvSpPr>
          <p:nvPr>
            <p:ph type="title"/>
          </p:nvPr>
        </p:nvSpPr>
        <p:spPr/>
        <p:txBody>
          <a:bodyPr/>
          <a:lstStyle/>
          <a:p>
            <a:r>
              <a:rPr lang="en-US" dirty="0"/>
              <a:t>Optical observations</a:t>
            </a:r>
            <a:endParaRPr lang="sk-SK" dirty="0"/>
          </a:p>
        </p:txBody>
      </p:sp>
      <p:pic>
        <p:nvPicPr>
          <p:cNvPr id="4" name="Picture 3">
            <a:extLst>
              <a:ext uri="{FF2B5EF4-FFF2-40B4-BE49-F238E27FC236}">
                <a16:creationId xmlns:a16="http://schemas.microsoft.com/office/drawing/2014/main" id="{BEE52594-1C87-4BAC-B821-3C3173AC8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492" y="92296"/>
            <a:ext cx="900000" cy="900000"/>
          </a:xfrm>
          <a:prstGeom prst="rect">
            <a:avLst/>
          </a:prstGeom>
        </p:spPr>
      </p:pic>
      <p:pic>
        <p:nvPicPr>
          <p:cNvPr id="5" name="Picture 4">
            <a:extLst>
              <a:ext uri="{FF2B5EF4-FFF2-40B4-BE49-F238E27FC236}">
                <a16:creationId xmlns:a16="http://schemas.microsoft.com/office/drawing/2014/main" id="{00E053EF-BB58-46C7-ADC8-654DB27E7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548" y="77754"/>
            <a:ext cx="897009" cy="900000"/>
          </a:xfrm>
          <a:prstGeom prst="rect">
            <a:avLst/>
          </a:prstGeom>
        </p:spPr>
      </p:pic>
      <p:pic>
        <p:nvPicPr>
          <p:cNvPr id="8" name="Picture 7">
            <a:extLst>
              <a:ext uri="{FF2B5EF4-FFF2-40B4-BE49-F238E27FC236}">
                <a16:creationId xmlns:a16="http://schemas.microsoft.com/office/drawing/2014/main" id="{B518D698-0E82-4111-8AED-E2DDD6A265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066" y="1794603"/>
            <a:ext cx="4320000" cy="4320000"/>
          </a:xfrm>
          <a:prstGeom prst="rect">
            <a:avLst/>
          </a:prstGeom>
        </p:spPr>
      </p:pic>
      <p:pic>
        <p:nvPicPr>
          <p:cNvPr id="15" name="Picture 14">
            <a:extLst>
              <a:ext uri="{FF2B5EF4-FFF2-40B4-BE49-F238E27FC236}">
                <a16:creationId xmlns:a16="http://schemas.microsoft.com/office/drawing/2014/main" id="{917FD482-5A51-416C-9F98-51228AC816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5548" y="1794603"/>
            <a:ext cx="4320000" cy="4320000"/>
          </a:xfrm>
          <a:prstGeom prst="rect">
            <a:avLst/>
          </a:prstGeom>
        </p:spPr>
      </p:pic>
      <p:sp>
        <p:nvSpPr>
          <p:cNvPr id="16" name="TextBox 15">
            <a:extLst>
              <a:ext uri="{FF2B5EF4-FFF2-40B4-BE49-F238E27FC236}">
                <a16:creationId xmlns:a16="http://schemas.microsoft.com/office/drawing/2014/main" id="{3EFD8C8D-EBAF-4A6E-9D86-D307463C4CFA}"/>
              </a:ext>
            </a:extLst>
          </p:cNvPr>
          <p:cNvSpPr txBox="1"/>
          <p:nvPr/>
        </p:nvSpPr>
        <p:spPr>
          <a:xfrm>
            <a:off x="778928" y="6144038"/>
            <a:ext cx="9356620" cy="769441"/>
          </a:xfrm>
          <a:prstGeom prst="rect">
            <a:avLst/>
          </a:prstGeom>
          <a:noFill/>
        </p:spPr>
        <p:txBody>
          <a:bodyPr wrap="square" rtlCol="0">
            <a:spAutoFit/>
          </a:bodyPr>
          <a:lstStyle/>
          <a:p>
            <a:pPr algn="just"/>
            <a:r>
              <a:rPr lang="en-US" sz="1100" b="1" dirty="0"/>
              <a:t>Figure – </a:t>
            </a:r>
            <a:r>
              <a:rPr lang="en-US" sz="1100" dirty="0"/>
              <a:t>Images acquired by AGO 70-cm telescope. Astra satellites are showed on both panels. On the left, during exposure the sidereal tracking was ON and the satellites on GEO are displayed as streaks and stars as points. On the right, during exposure the sidereal tracking was OFF (for GEO equivalent to GEO tracking) so the objects appear as points and stars appear as streaks. The 5s exposure time was used in both cases. The clear (left) and I filter (right) were used.</a:t>
            </a:r>
            <a:endParaRPr lang="sk-SK" sz="1100" dirty="0"/>
          </a:p>
        </p:txBody>
      </p:sp>
      <p:sp>
        <p:nvSpPr>
          <p:cNvPr id="17" name="TextBox 16">
            <a:extLst>
              <a:ext uri="{FF2B5EF4-FFF2-40B4-BE49-F238E27FC236}">
                <a16:creationId xmlns:a16="http://schemas.microsoft.com/office/drawing/2014/main" id="{A9C77159-0CBE-4132-869D-816072728B43}"/>
              </a:ext>
            </a:extLst>
          </p:cNvPr>
          <p:cNvSpPr txBox="1"/>
          <p:nvPr/>
        </p:nvSpPr>
        <p:spPr>
          <a:xfrm>
            <a:off x="872066" y="1826287"/>
            <a:ext cx="4320000" cy="276998"/>
          </a:xfrm>
          <a:prstGeom prst="rect">
            <a:avLst/>
          </a:prstGeom>
          <a:noFill/>
        </p:spPr>
        <p:txBody>
          <a:bodyPr wrap="square" rtlCol="0">
            <a:spAutoFit/>
          </a:bodyPr>
          <a:lstStyle/>
          <a:p>
            <a:r>
              <a:rPr lang="en-US" sz="1200" b="1" dirty="0">
                <a:solidFill>
                  <a:srgbClr val="FF0000"/>
                </a:solidFill>
              </a:rPr>
              <a:t>FOV = 29'x 29’                                                  AGO 70cm                  </a:t>
            </a:r>
            <a:endParaRPr lang="sk-SK" sz="1200" b="1" dirty="0">
              <a:solidFill>
                <a:srgbClr val="FF0000"/>
              </a:solidFill>
            </a:endParaRPr>
          </a:p>
        </p:txBody>
      </p:sp>
      <p:sp>
        <p:nvSpPr>
          <p:cNvPr id="20" name="TextBox 19">
            <a:extLst>
              <a:ext uri="{FF2B5EF4-FFF2-40B4-BE49-F238E27FC236}">
                <a16:creationId xmlns:a16="http://schemas.microsoft.com/office/drawing/2014/main" id="{07277382-3CD4-4923-85D9-879546635557}"/>
              </a:ext>
            </a:extLst>
          </p:cNvPr>
          <p:cNvSpPr txBox="1"/>
          <p:nvPr/>
        </p:nvSpPr>
        <p:spPr>
          <a:xfrm>
            <a:off x="5815548" y="1826287"/>
            <a:ext cx="4320000" cy="276998"/>
          </a:xfrm>
          <a:prstGeom prst="rect">
            <a:avLst/>
          </a:prstGeom>
          <a:noFill/>
        </p:spPr>
        <p:txBody>
          <a:bodyPr wrap="square" rtlCol="0">
            <a:spAutoFit/>
          </a:bodyPr>
          <a:lstStyle/>
          <a:p>
            <a:r>
              <a:rPr lang="en-US" sz="1200" b="1" dirty="0">
                <a:solidFill>
                  <a:srgbClr val="FF0000"/>
                </a:solidFill>
              </a:rPr>
              <a:t>FOV = 29'x 29’                                                  AGO 70cm                  </a:t>
            </a:r>
            <a:endParaRPr lang="sk-SK" sz="1200" b="1" dirty="0">
              <a:solidFill>
                <a:srgbClr val="FF0000"/>
              </a:solidFill>
            </a:endParaRPr>
          </a:p>
        </p:txBody>
      </p:sp>
      <p:cxnSp>
        <p:nvCxnSpPr>
          <p:cNvPr id="21" name="Straight Arrow Connector 20">
            <a:extLst>
              <a:ext uri="{FF2B5EF4-FFF2-40B4-BE49-F238E27FC236}">
                <a16:creationId xmlns:a16="http://schemas.microsoft.com/office/drawing/2014/main" id="{B8EAE5C1-B24A-4CB4-94AB-B6B23523596E}"/>
              </a:ext>
            </a:extLst>
          </p:cNvPr>
          <p:cNvCxnSpPr>
            <a:cxnSpLocks/>
          </p:cNvCxnSpPr>
          <p:nvPr/>
        </p:nvCxnSpPr>
        <p:spPr>
          <a:xfrm flipH="1">
            <a:off x="2699557" y="2788754"/>
            <a:ext cx="665017"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050ABE7-9309-4D61-867A-45A949E9F8F3}"/>
              </a:ext>
            </a:extLst>
          </p:cNvPr>
          <p:cNvSpPr txBox="1"/>
          <p:nvPr/>
        </p:nvSpPr>
        <p:spPr>
          <a:xfrm>
            <a:off x="2004766" y="2429336"/>
            <a:ext cx="2494594" cy="307777"/>
          </a:xfrm>
          <a:prstGeom prst="rect">
            <a:avLst/>
          </a:prstGeom>
          <a:noFill/>
        </p:spPr>
        <p:txBody>
          <a:bodyPr wrap="none" rtlCol="0">
            <a:spAutoFit/>
          </a:bodyPr>
          <a:lstStyle/>
          <a:p>
            <a:r>
              <a:rPr lang="en-US" sz="1400" b="1" dirty="0">
                <a:solidFill>
                  <a:schemeClr val="accent6">
                    <a:lumMod val="75000"/>
                  </a:schemeClr>
                </a:solidFill>
              </a:rPr>
              <a:t>Direction of GEO motion</a:t>
            </a:r>
          </a:p>
        </p:txBody>
      </p:sp>
      <p:cxnSp>
        <p:nvCxnSpPr>
          <p:cNvPr id="24" name="Straight Arrow Connector 23">
            <a:extLst>
              <a:ext uri="{FF2B5EF4-FFF2-40B4-BE49-F238E27FC236}">
                <a16:creationId xmlns:a16="http://schemas.microsoft.com/office/drawing/2014/main" id="{63AA7211-714F-4021-A36D-C74590EFD6FB}"/>
              </a:ext>
            </a:extLst>
          </p:cNvPr>
          <p:cNvCxnSpPr>
            <a:cxnSpLocks/>
          </p:cNvCxnSpPr>
          <p:nvPr/>
        </p:nvCxnSpPr>
        <p:spPr>
          <a:xfrm>
            <a:off x="7811880" y="2788754"/>
            <a:ext cx="691535" cy="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29CD6A2-D2D1-4E4B-840F-13013D163A45}"/>
              </a:ext>
            </a:extLst>
          </p:cNvPr>
          <p:cNvSpPr txBox="1"/>
          <p:nvPr/>
        </p:nvSpPr>
        <p:spPr>
          <a:xfrm>
            <a:off x="6788727" y="2429336"/>
            <a:ext cx="2623128" cy="307777"/>
          </a:xfrm>
          <a:prstGeom prst="rect">
            <a:avLst/>
          </a:prstGeom>
          <a:noFill/>
        </p:spPr>
        <p:txBody>
          <a:bodyPr wrap="square" rtlCol="0">
            <a:spAutoFit/>
          </a:bodyPr>
          <a:lstStyle/>
          <a:p>
            <a:r>
              <a:rPr lang="en-US" sz="1400" b="1" dirty="0">
                <a:solidFill>
                  <a:schemeClr val="accent6">
                    <a:lumMod val="75000"/>
                  </a:schemeClr>
                </a:solidFill>
              </a:rPr>
              <a:t>Direction of star motion</a:t>
            </a:r>
          </a:p>
        </p:txBody>
      </p:sp>
      <p:pic>
        <p:nvPicPr>
          <p:cNvPr id="27" name="Picture 5" descr="C:\Jiri\MyWork\Projects\ESA_PECS_SK1\PM1\Figures\DSC07534_2.jpg">
            <a:extLst>
              <a:ext uri="{FF2B5EF4-FFF2-40B4-BE49-F238E27FC236}">
                <a16:creationId xmlns:a16="http://schemas.microsoft.com/office/drawing/2014/main" id="{C8613E73-4446-48BF-B011-41189D6E12FC}"/>
              </a:ext>
            </a:extLst>
          </p:cNvPr>
          <p:cNvPicPr>
            <a:picLocks noChangeAspect="1" noChangeArrowheads="1"/>
          </p:cNvPicPr>
          <p:nvPr/>
        </p:nvPicPr>
        <p:blipFill>
          <a:blip r:embed="rId6" cstate="print"/>
          <a:srcRect/>
          <a:stretch>
            <a:fillRect/>
          </a:stretch>
        </p:blipFill>
        <p:spPr bwMode="auto">
          <a:xfrm>
            <a:off x="10218639" y="4674603"/>
            <a:ext cx="1080781" cy="1440000"/>
          </a:xfrm>
          <a:prstGeom prst="rect">
            <a:avLst/>
          </a:prstGeom>
          <a:noFill/>
        </p:spPr>
      </p:pic>
    </p:spTree>
    <p:extLst>
      <p:ext uri="{BB962C8B-B14F-4D97-AF65-F5344CB8AC3E}">
        <p14:creationId xmlns:p14="http://schemas.microsoft.com/office/powerpoint/2010/main" val="132553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E804-7429-43C2-A42B-D6847D68BEDB}"/>
              </a:ext>
            </a:extLst>
          </p:cNvPr>
          <p:cNvSpPr>
            <a:spLocks noGrp="1"/>
          </p:cNvSpPr>
          <p:nvPr>
            <p:ph type="title"/>
          </p:nvPr>
        </p:nvSpPr>
        <p:spPr/>
        <p:txBody>
          <a:bodyPr/>
          <a:lstStyle/>
          <a:p>
            <a:r>
              <a:rPr lang="en-US" dirty="0"/>
              <a:t>Optical observations, </a:t>
            </a:r>
            <a:br>
              <a:rPr lang="en-US" dirty="0"/>
            </a:br>
            <a:r>
              <a:rPr lang="en-US" dirty="0"/>
              <a:t>survey</a:t>
            </a:r>
            <a:endParaRPr lang="sk-SK" dirty="0"/>
          </a:p>
        </p:txBody>
      </p:sp>
      <p:pic>
        <p:nvPicPr>
          <p:cNvPr id="4" name="Picture 3">
            <a:extLst>
              <a:ext uri="{FF2B5EF4-FFF2-40B4-BE49-F238E27FC236}">
                <a16:creationId xmlns:a16="http://schemas.microsoft.com/office/drawing/2014/main" id="{BEE52594-1C87-4BAC-B821-3C3173AC8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492" y="92296"/>
            <a:ext cx="900000" cy="900000"/>
          </a:xfrm>
          <a:prstGeom prst="rect">
            <a:avLst/>
          </a:prstGeom>
        </p:spPr>
      </p:pic>
      <p:pic>
        <p:nvPicPr>
          <p:cNvPr id="5" name="Picture 4">
            <a:extLst>
              <a:ext uri="{FF2B5EF4-FFF2-40B4-BE49-F238E27FC236}">
                <a16:creationId xmlns:a16="http://schemas.microsoft.com/office/drawing/2014/main" id="{00E053EF-BB58-46C7-ADC8-654DB27E7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548" y="77754"/>
            <a:ext cx="897009" cy="900000"/>
          </a:xfrm>
          <a:prstGeom prst="rect">
            <a:avLst/>
          </a:prstGeom>
        </p:spPr>
      </p:pic>
      <p:pic>
        <p:nvPicPr>
          <p:cNvPr id="9" name="Picture 8">
            <a:extLst>
              <a:ext uri="{FF2B5EF4-FFF2-40B4-BE49-F238E27FC236}">
                <a16:creationId xmlns:a16="http://schemas.microsoft.com/office/drawing/2014/main" id="{15CF0780-FDD6-43A1-8D9F-81B825D9E5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276" y="1794602"/>
            <a:ext cx="4320000" cy="4320000"/>
          </a:xfrm>
          <a:prstGeom prst="rect">
            <a:avLst/>
          </a:prstGeom>
        </p:spPr>
      </p:pic>
      <p:pic>
        <p:nvPicPr>
          <p:cNvPr id="11" name="Picture 10">
            <a:extLst>
              <a:ext uri="{FF2B5EF4-FFF2-40B4-BE49-F238E27FC236}">
                <a16:creationId xmlns:a16="http://schemas.microsoft.com/office/drawing/2014/main" id="{81C2A1F3-1FCC-42BE-9452-3836DE0F99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656" y="1794602"/>
            <a:ext cx="4320000" cy="4320000"/>
          </a:xfrm>
          <a:prstGeom prst="rect">
            <a:avLst/>
          </a:prstGeom>
        </p:spPr>
      </p:pic>
      <p:sp>
        <p:nvSpPr>
          <p:cNvPr id="7" name="TextBox 6">
            <a:extLst>
              <a:ext uri="{FF2B5EF4-FFF2-40B4-BE49-F238E27FC236}">
                <a16:creationId xmlns:a16="http://schemas.microsoft.com/office/drawing/2014/main" id="{922896C5-EF45-477B-AA1A-897D484F1DAF}"/>
              </a:ext>
            </a:extLst>
          </p:cNvPr>
          <p:cNvSpPr txBox="1"/>
          <p:nvPr/>
        </p:nvSpPr>
        <p:spPr>
          <a:xfrm>
            <a:off x="778928" y="6097858"/>
            <a:ext cx="4413138" cy="707886"/>
          </a:xfrm>
          <a:prstGeom prst="rect">
            <a:avLst/>
          </a:prstGeom>
          <a:noFill/>
        </p:spPr>
        <p:txBody>
          <a:bodyPr wrap="square" rtlCol="0">
            <a:spAutoFit/>
          </a:bodyPr>
          <a:lstStyle/>
          <a:p>
            <a:pPr algn="just"/>
            <a:r>
              <a:rPr lang="en-US" sz="1000" b="1" dirty="0"/>
              <a:t>Figure – </a:t>
            </a:r>
            <a:r>
              <a:rPr lang="en-US" sz="1000" dirty="0"/>
              <a:t>Images acquired by AGO 60-cm telescope. During exposure the sidereal tracking was OFF and the fragment of Titan 3C </a:t>
            </a:r>
            <a:r>
              <a:rPr lang="en-US" sz="1000" dirty="0" err="1"/>
              <a:t>transtage</a:t>
            </a:r>
            <a:r>
              <a:rPr lang="en-US" sz="1000" dirty="0"/>
              <a:t> (68081G) on GEO is displayed as point and stars as streaks. The 5s exposure time was used in both cases. No filter has been used.</a:t>
            </a:r>
            <a:endParaRPr lang="sk-SK" sz="1000" dirty="0"/>
          </a:p>
        </p:txBody>
      </p:sp>
      <p:sp>
        <p:nvSpPr>
          <p:cNvPr id="12" name="TextBox 11">
            <a:extLst>
              <a:ext uri="{FF2B5EF4-FFF2-40B4-BE49-F238E27FC236}">
                <a16:creationId xmlns:a16="http://schemas.microsoft.com/office/drawing/2014/main" id="{18328EB3-9864-4715-8603-AD23B6245751}"/>
              </a:ext>
            </a:extLst>
          </p:cNvPr>
          <p:cNvSpPr txBox="1"/>
          <p:nvPr/>
        </p:nvSpPr>
        <p:spPr>
          <a:xfrm>
            <a:off x="872066" y="1826287"/>
            <a:ext cx="4320000" cy="276999"/>
          </a:xfrm>
          <a:prstGeom prst="rect">
            <a:avLst/>
          </a:prstGeom>
          <a:noFill/>
        </p:spPr>
        <p:txBody>
          <a:bodyPr wrap="square" rtlCol="0">
            <a:spAutoFit/>
          </a:bodyPr>
          <a:lstStyle/>
          <a:p>
            <a:r>
              <a:rPr lang="en-US" sz="1200" b="1" dirty="0">
                <a:solidFill>
                  <a:srgbClr val="FF0000"/>
                </a:solidFill>
              </a:rPr>
              <a:t>FOV = 24.7’x 24.7’                                            AGO 60cm                  </a:t>
            </a:r>
            <a:endParaRPr lang="sk-SK" sz="1200" b="1" dirty="0">
              <a:solidFill>
                <a:srgbClr val="FF0000"/>
              </a:solidFill>
            </a:endParaRPr>
          </a:p>
        </p:txBody>
      </p:sp>
      <p:sp>
        <p:nvSpPr>
          <p:cNvPr id="13" name="TextBox 12">
            <a:extLst>
              <a:ext uri="{FF2B5EF4-FFF2-40B4-BE49-F238E27FC236}">
                <a16:creationId xmlns:a16="http://schemas.microsoft.com/office/drawing/2014/main" id="{A7F62DFA-F50A-4397-B270-848139BE0FAE}"/>
              </a:ext>
            </a:extLst>
          </p:cNvPr>
          <p:cNvSpPr txBox="1"/>
          <p:nvPr/>
        </p:nvSpPr>
        <p:spPr>
          <a:xfrm>
            <a:off x="5815548" y="1826287"/>
            <a:ext cx="4320000" cy="276998"/>
          </a:xfrm>
          <a:prstGeom prst="rect">
            <a:avLst/>
          </a:prstGeom>
          <a:noFill/>
        </p:spPr>
        <p:txBody>
          <a:bodyPr wrap="square" rtlCol="0">
            <a:spAutoFit/>
          </a:bodyPr>
          <a:lstStyle/>
          <a:p>
            <a:r>
              <a:rPr lang="en-US" sz="1200" b="1" dirty="0">
                <a:solidFill>
                  <a:srgbClr val="FF0000"/>
                </a:solidFill>
              </a:rPr>
              <a:t>FOV = 24.7’x 24.7’                                            AGO 60cm                  </a:t>
            </a:r>
            <a:endParaRPr lang="sk-SK" sz="1200" b="1" dirty="0">
              <a:solidFill>
                <a:srgbClr val="FF0000"/>
              </a:solidFill>
            </a:endParaRPr>
          </a:p>
        </p:txBody>
      </p:sp>
      <p:sp>
        <p:nvSpPr>
          <p:cNvPr id="14" name="TextBox 13">
            <a:extLst>
              <a:ext uri="{FF2B5EF4-FFF2-40B4-BE49-F238E27FC236}">
                <a16:creationId xmlns:a16="http://schemas.microsoft.com/office/drawing/2014/main" id="{AE7A224D-0237-4B0E-B1DD-1796E5BC9136}"/>
              </a:ext>
            </a:extLst>
          </p:cNvPr>
          <p:cNvSpPr txBox="1"/>
          <p:nvPr/>
        </p:nvSpPr>
        <p:spPr>
          <a:xfrm>
            <a:off x="5722410" y="6114602"/>
            <a:ext cx="4413138" cy="707886"/>
          </a:xfrm>
          <a:prstGeom prst="rect">
            <a:avLst/>
          </a:prstGeom>
          <a:noFill/>
        </p:spPr>
        <p:txBody>
          <a:bodyPr wrap="square" rtlCol="0">
            <a:spAutoFit/>
          </a:bodyPr>
          <a:lstStyle/>
          <a:p>
            <a:pPr algn="just"/>
            <a:r>
              <a:rPr lang="en-US" sz="1000" b="1" dirty="0"/>
              <a:t>Figure – </a:t>
            </a:r>
            <a:r>
              <a:rPr lang="en-US" sz="1000" dirty="0"/>
              <a:t>Images acquired by AGO 60-cm telescope. During exposure the sidereal tracking was OFF and the satellite Express AM-1 (04043A) on GEO is displayed as point and stars as streaks. The 5s exposure time was used in both cases. No filter has been used.</a:t>
            </a:r>
            <a:endParaRPr lang="sk-SK" sz="1000" dirty="0"/>
          </a:p>
        </p:txBody>
      </p:sp>
      <p:pic>
        <p:nvPicPr>
          <p:cNvPr id="10" name="Picture 9">
            <a:extLst>
              <a:ext uri="{FF2B5EF4-FFF2-40B4-BE49-F238E27FC236}">
                <a16:creationId xmlns:a16="http://schemas.microsoft.com/office/drawing/2014/main" id="{42A096E8-E9F1-40BF-8C82-3B16858CA4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95216" y="4481031"/>
            <a:ext cx="1080000" cy="1631560"/>
          </a:xfrm>
          <a:prstGeom prst="rect">
            <a:avLst/>
          </a:prstGeom>
        </p:spPr>
      </p:pic>
    </p:spTree>
    <p:extLst>
      <p:ext uri="{BB962C8B-B14F-4D97-AF65-F5344CB8AC3E}">
        <p14:creationId xmlns:p14="http://schemas.microsoft.com/office/powerpoint/2010/main" val="4155092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E804-7429-43C2-A42B-D6847D68BEDB}"/>
              </a:ext>
            </a:extLst>
          </p:cNvPr>
          <p:cNvSpPr>
            <a:spLocks noGrp="1"/>
          </p:cNvSpPr>
          <p:nvPr>
            <p:ph type="title"/>
          </p:nvPr>
        </p:nvSpPr>
        <p:spPr/>
        <p:txBody>
          <a:bodyPr/>
          <a:lstStyle/>
          <a:p>
            <a:r>
              <a:rPr lang="en-US" dirty="0"/>
              <a:t>Optical observations, </a:t>
            </a:r>
            <a:br>
              <a:rPr lang="en-US" dirty="0"/>
            </a:br>
            <a:r>
              <a:rPr lang="en-US" dirty="0"/>
              <a:t>astrometry</a:t>
            </a:r>
            <a:endParaRPr lang="sk-SK" dirty="0"/>
          </a:p>
        </p:txBody>
      </p:sp>
      <p:pic>
        <p:nvPicPr>
          <p:cNvPr id="4" name="Picture 3">
            <a:extLst>
              <a:ext uri="{FF2B5EF4-FFF2-40B4-BE49-F238E27FC236}">
                <a16:creationId xmlns:a16="http://schemas.microsoft.com/office/drawing/2014/main" id="{BEE52594-1C87-4BAC-B821-3C3173AC8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492" y="92296"/>
            <a:ext cx="900000" cy="900000"/>
          </a:xfrm>
          <a:prstGeom prst="rect">
            <a:avLst/>
          </a:prstGeom>
        </p:spPr>
      </p:pic>
      <p:pic>
        <p:nvPicPr>
          <p:cNvPr id="5" name="Picture 4">
            <a:extLst>
              <a:ext uri="{FF2B5EF4-FFF2-40B4-BE49-F238E27FC236}">
                <a16:creationId xmlns:a16="http://schemas.microsoft.com/office/drawing/2014/main" id="{00E053EF-BB58-46C7-ADC8-654DB27E7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548" y="77754"/>
            <a:ext cx="897009" cy="900000"/>
          </a:xfrm>
          <a:prstGeom prst="rect">
            <a:avLst/>
          </a:prstGeom>
        </p:spPr>
      </p:pic>
      <p:pic>
        <p:nvPicPr>
          <p:cNvPr id="9" name="Picture 8">
            <a:extLst>
              <a:ext uri="{FF2B5EF4-FFF2-40B4-BE49-F238E27FC236}">
                <a16:creationId xmlns:a16="http://schemas.microsoft.com/office/drawing/2014/main" id="{0592F929-76E9-437F-A578-721769851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428" y="1792922"/>
            <a:ext cx="4320000" cy="4320000"/>
          </a:xfrm>
          <a:prstGeom prst="rect">
            <a:avLst/>
          </a:prstGeom>
        </p:spPr>
      </p:pic>
      <p:pic>
        <p:nvPicPr>
          <p:cNvPr id="11" name="Picture 10">
            <a:extLst>
              <a:ext uri="{FF2B5EF4-FFF2-40B4-BE49-F238E27FC236}">
                <a16:creationId xmlns:a16="http://schemas.microsoft.com/office/drawing/2014/main" id="{480D782D-A2B1-4DCA-AFA7-28D4C11F4C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6648" y="1792922"/>
            <a:ext cx="4320000" cy="4320000"/>
          </a:xfrm>
          <a:prstGeom prst="rect">
            <a:avLst/>
          </a:prstGeom>
        </p:spPr>
      </p:pic>
      <p:sp>
        <p:nvSpPr>
          <p:cNvPr id="12" name="Oval 11">
            <a:extLst>
              <a:ext uri="{FF2B5EF4-FFF2-40B4-BE49-F238E27FC236}">
                <a16:creationId xmlns:a16="http://schemas.microsoft.com/office/drawing/2014/main" id="{AA074DC9-E3B5-4FD8-8151-3DCB64025442}"/>
              </a:ext>
            </a:extLst>
          </p:cNvPr>
          <p:cNvSpPr/>
          <p:nvPr/>
        </p:nvSpPr>
        <p:spPr>
          <a:xfrm>
            <a:off x="9084285" y="2382981"/>
            <a:ext cx="126037" cy="12931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k-SK" dirty="0"/>
          </a:p>
        </p:txBody>
      </p:sp>
      <p:sp>
        <p:nvSpPr>
          <p:cNvPr id="13" name="TextBox 12">
            <a:extLst>
              <a:ext uri="{FF2B5EF4-FFF2-40B4-BE49-F238E27FC236}">
                <a16:creationId xmlns:a16="http://schemas.microsoft.com/office/drawing/2014/main" id="{AC01C011-85B7-487C-B5DB-5C52D92CCD01}"/>
              </a:ext>
            </a:extLst>
          </p:cNvPr>
          <p:cNvSpPr txBox="1"/>
          <p:nvPr/>
        </p:nvSpPr>
        <p:spPr>
          <a:xfrm>
            <a:off x="9147303" y="2512291"/>
            <a:ext cx="720069" cy="276999"/>
          </a:xfrm>
          <a:prstGeom prst="rect">
            <a:avLst/>
          </a:prstGeom>
          <a:noFill/>
        </p:spPr>
        <p:txBody>
          <a:bodyPr wrap="none" rtlCol="0">
            <a:spAutoFit/>
          </a:bodyPr>
          <a:lstStyle/>
          <a:p>
            <a:r>
              <a:rPr lang="en-US" sz="1200" dirty="0">
                <a:solidFill>
                  <a:schemeClr val="accent6"/>
                </a:solidFill>
              </a:rPr>
              <a:t>13034A</a:t>
            </a:r>
            <a:endParaRPr lang="sk-SK" sz="1200" dirty="0">
              <a:solidFill>
                <a:schemeClr val="accent6"/>
              </a:solidFill>
            </a:endParaRPr>
          </a:p>
        </p:txBody>
      </p:sp>
      <p:sp>
        <p:nvSpPr>
          <p:cNvPr id="14" name="TextBox 13">
            <a:extLst>
              <a:ext uri="{FF2B5EF4-FFF2-40B4-BE49-F238E27FC236}">
                <a16:creationId xmlns:a16="http://schemas.microsoft.com/office/drawing/2014/main" id="{DAC9AE00-6628-4D40-9FAE-D2D3DDE89CD2}"/>
              </a:ext>
            </a:extLst>
          </p:cNvPr>
          <p:cNvSpPr txBox="1"/>
          <p:nvPr/>
        </p:nvSpPr>
        <p:spPr>
          <a:xfrm>
            <a:off x="917222" y="1826287"/>
            <a:ext cx="4320000" cy="276998"/>
          </a:xfrm>
          <a:prstGeom prst="rect">
            <a:avLst/>
          </a:prstGeom>
          <a:noFill/>
        </p:spPr>
        <p:txBody>
          <a:bodyPr wrap="square" rtlCol="0">
            <a:spAutoFit/>
          </a:bodyPr>
          <a:lstStyle/>
          <a:p>
            <a:r>
              <a:rPr lang="en-US" sz="1200" b="1" dirty="0">
                <a:solidFill>
                  <a:srgbClr val="FF0000"/>
                </a:solidFill>
              </a:rPr>
              <a:t>FOV = 29'x 29’                                                  AGO 70cm                  </a:t>
            </a:r>
            <a:endParaRPr lang="sk-SK" sz="1200" b="1" dirty="0">
              <a:solidFill>
                <a:srgbClr val="FF0000"/>
              </a:solidFill>
            </a:endParaRPr>
          </a:p>
        </p:txBody>
      </p:sp>
      <p:sp>
        <p:nvSpPr>
          <p:cNvPr id="15" name="TextBox 14">
            <a:extLst>
              <a:ext uri="{FF2B5EF4-FFF2-40B4-BE49-F238E27FC236}">
                <a16:creationId xmlns:a16="http://schemas.microsoft.com/office/drawing/2014/main" id="{AD211923-D123-4F8E-A42C-D7511359B961}"/>
              </a:ext>
            </a:extLst>
          </p:cNvPr>
          <p:cNvSpPr txBox="1"/>
          <p:nvPr/>
        </p:nvSpPr>
        <p:spPr>
          <a:xfrm>
            <a:off x="5815548" y="1826287"/>
            <a:ext cx="4320000" cy="276998"/>
          </a:xfrm>
          <a:prstGeom prst="rect">
            <a:avLst/>
          </a:prstGeom>
          <a:noFill/>
        </p:spPr>
        <p:txBody>
          <a:bodyPr wrap="square" rtlCol="0">
            <a:spAutoFit/>
          </a:bodyPr>
          <a:lstStyle/>
          <a:p>
            <a:r>
              <a:rPr lang="en-US" sz="1200" b="1" dirty="0">
                <a:solidFill>
                  <a:srgbClr val="FF0000"/>
                </a:solidFill>
              </a:rPr>
              <a:t>FOV = 29'x 29’                                                  AGO 70cm                  </a:t>
            </a:r>
            <a:endParaRPr lang="sk-SK" sz="1200" b="1" dirty="0">
              <a:solidFill>
                <a:srgbClr val="FF0000"/>
              </a:solidFill>
            </a:endParaRPr>
          </a:p>
        </p:txBody>
      </p:sp>
      <p:sp>
        <p:nvSpPr>
          <p:cNvPr id="16" name="TextBox 15">
            <a:extLst>
              <a:ext uri="{FF2B5EF4-FFF2-40B4-BE49-F238E27FC236}">
                <a16:creationId xmlns:a16="http://schemas.microsoft.com/office/drawing/2014/main" id="{3FED7FCA-9856-4F73-B934-9C0BCCF8FB02}"/>
              </a:ext>
            </a:extLst>
          </p:cNvPr>
          <p:cNvSpPr txBox="1"/>
          <p:nvPr/>
        </p:nvSpPr>
        <p:spPr>
          <a:xfrm>
            <a:off x="778928" y="6144038"/>
            <a:ext cx="9356620" cy="430887"/>
          </a:xfrm>
          <a:prstGeom prst="rect">
            <a:avLst/>
          </a:prstGeom>
          <a:noFill/>
        </p:spPr>
        <p:txBody>
          <a:bodyPr wrap="square" rtlCol="0">
            <a:spAutoFit/>
          </a:bodyPr>
          <a:lstStyle/>
          <a:p>
            <a:pPr algn="just"/>
            <a:r>
              <a:rPr lang="en-US" sz="1100" b="1" dirty="0"/>
              <a:t>Figure – </a:t>
            </a:r>
            <a:r>
              <a:rPr lang="en-US" sz="1100" dirty="0"/>
              <a:t>Images acquired by AGO 70-cm telescope. Astrometric observations of satellite IRNSS-1A (13034A). Other four GEO satellites crossing the FOV. Used exposure time was 0.2 s.</a:t>
            </a:r>
            <a:endParaRPr lang="sk-SK" sz="1100" dirty="0"/>
          </a:p>
        </p:txBody>
      </p:sp>
      <p:cxnSp>
        <p:nvCxnSpPr>
          <p:cNvPr id="17" name="Straight Arrow Connector 16">
            <a:extLst>
              <a:ext uri="{FF2B5EF4-FFF2-40B4-BE49-F238E27FC236}">
                <a16:creationId xmlns:a16="http://schemas.microsoft.com/office/drawing/2014/main" id="{0AEF01B7-5EFE-49C1-8A09-6F261663E39C}"/>
              </a:ext>
            </a:extLst>
          </p:cNvPr>
          <p:cNvCxnSpPr>
            <a:cxnSpLocks/>
          </p:cNvCxnSpPr>
          <p:nvPr/>
        </p:nvCxnSpPr>
        <p:spPr>
          <a:xfrm flipH="1">
            <a:off x="7434247" y="2535817"/>
            <a:ext cx="1535091" cy="77940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330634-CC84-4B5A-89F2-F5FE6CCADD60}"/>
              </a:ext>
            </a:extLst>
          </p:cNvPr>
          <p:cNvSpPr txBox="1"/>
          <p:nvPr/>
        </p:nvSpPr>
        <p:spPr>
          <a:xfrm rot="19914875">
            <a:off x="7129918" y="2705813"/>
            <a:ext cx="1644617" cy="307777"/>
          </a:xfrm>
          <a:prstGeom prst="rect">
            <a:avLst/>
          </a:prstGeom>
          <a:noFill/>
        </p:spPr>
        <p:txBody>
          <a:bodyPr wrap="none" rtlCol="0">
            <a:spAutoFit/>
          </a:bodyPr>
          <a:lstStyle/>
          <a:p>
            <a:r>
              <a:rPr lang="en-US" sz="1400" b="1" dirty="0">
                <a:solidFill>
                  <a:schemeClr val="accent6">
                    <a:lumMod val="75000"/>
                  </a:schemeClr>
                </a:solidFill>
              </a:rPr>
              <a:t>Direction of motion</a:t>
            </a:r>
          </a:p>
        </p:txBody>
      </p:sp>
      <p:pic>
        <p:nvPicPr>
          <p:cNvPr id="22" name="Picture 5" descr="C:\Jiri\MyWork\Projects\ESA_PECS_SK1\PM1\Figures\DSC07534_2.jpg">
            <a:extLst>
              <a:ext uri="{FF2B5EF4-FFF2-40B4-BE49-F238E27FC236}">
                <a16:creationId xmlns:a16="http://schemas.microsoft.com/office/drawing/2014/main" id="{8AF83BDD-908D-4FBF-9AF4-BEC58C6879D6}"/>
              </a:ext>
            </a:extLst>
          </p:cNvPr>
          <p:cNvPicPr>
            <a:picLocks noChangeAspect="1" noChangeArrowheads="1"/>
          </p:cNvPicPr>
          <p:nvPr/>
        </p:nvPicPr>
        <p:blipFill>
          <a:blip r:embed="rId6" cstate="print"/>
          <a:srcRect/>
          <a:stretch>
            <a:fillRect/>
          </a:stretch>
        </p:blipFill>
        <p:spPr bwMode="auto">
          <a:xfrm>
            <a:off x="10135548" y="4672922"/>
            <a:ext cx="1080781" cy="1440000"/>
          </a:xfrm>
          <a:prstGeom prst="rect">
            <a:avLst/>
          </a:prstGeom>
          <a:noFill/>
        </p:spPr>
      </p:pic>
    </p:spTree>
    <p:extLst>
      <p:ext uri="{BB962C8B-B14F-4D97-AF65-F5344CB8AC3E}">
        <p14:creationId xmlns:p14="http://schemas.microsoft.com/office/powerpoint/2010/main" val="1426292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E804-7429-43C2-A42B-D6847D68BEDB}"/>
              </a:ext>
            </a:extLst>
          </p:cNvPr>
          <p:cNvSpPr>
            <a:spLocks noGrp="1"/>
          </p:cNvSpPr>
          <p:nvPr>
            <p:ph type="title"/>
          </p:nvPr>
        </p:nvSpPr>
        <p:spPr/>
        <p:txBody>
          <a:bodyPr/>
          <a:lstStyle/>
          <a:p>
            <a:r>
              <a:rPr lang="en-US" dirty="0"/>
              <a:t>Optical observations, </a:t>
            </a:r>
            <a:br>
              <a:rPr lang="en-US" dirty="0"/>
            </a:br>
            <a:r>
              <a:rPr lang="en-US" dirty="0"/>
              <a:t>astrometry</a:t>
            </a:r>
            <a:endParaRPr lang="sk-SK" dirty="0"/>
          </a:p>
        </p:txBody>
      </p:sp>
      <p:pic>
        <p:nvPicPr>
          <p:cNvPr id="4" name="Picture 3">
            <a:extLst>
              <a:ext uri="{FF2B5EF4-FFF2-40B4-BE49-F238E27FC236}">
                <a16:creationId xmlns:a16="http://schemas.microsoft.com/office/drawing/2014/main" id="{BEE52594-1C87-4BAC-B821-3C3173AC8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492" y="92296"/>
            <a:ext cx="900000" cy="900000"/>
          </a:xfrm>
          <a:prstGeom prst="rect">
            <a:avLst/>
          </a:prstGeom>
        </p:spPr>
      </p:pic>
      <p:pic>
        <p:nvPicPr>
          <p:cNvPr id="5" name="Picture 4">
            <a:extLst>
              <a:ext uri="{FF2B5EF4-FFF2-40B4-BE49-F238E27FC236}">
                <a16:creationId xmlns:a16="http://schemas.microsoft.com/office/drawing/2014/main" id="{00E053EF-BB58-46C7-ADC8-654DB27E7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548" y="77754"/>
            <a:ext cx="897009" cy="900000"/>
          </a:xfrm>
          <a:prstGeom prst="rect">
            <a:avLst/>
          </a:prstGeom>
        </p:spPr>
      </p:pic>
      <p:pic>
        <p:nvPicPr>
          <p:cNvPr id="9" name="Picture 8">
            <a:extLst>
              <a:ext uri="{FF2B5EF4-FFF2-40B4-BE49-F238E27FC236}">
                <a16:creationId xmlns:a16="http://schemas.microsoft.com/office/drawing/2014/main" id="{5C8DCD9D-C500-4300-9D44-BD6E948FCF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250" y="1807507"/>
            <a:ext cx="4320000" cy="4320000"/>
          </a:xfrm>
          <a:prstGeom prst="rect">
            <a:avLst/>
          </a:prstGeom>
        </p:spPr>
      </p:pic>
      <p:cxnSp>
        <p:nvCxnSpPr>
          <p:cNvPr id="10" name="Straight Arrow Connector 9">
            <a:extLst>
              <a:ext uri="{FF2B5EF4-FFF2-40B4-BE49-F238E27FC236}">
                <a16:creationId xmlns:a16="http://schemas.microsoft.com/office/drawing/2014/main" id="{66784B7C-27B9-47DE-AD2A-3E2D152CBC4A}"/>
              </a:ext>
            </a:extLst>
          </p:cNvPr>
          <p:cNvCxnSpPr>
            <a:cxnSpLocks/>
          </p:cNvCxnSpPr>
          <p:nvPr/>
        </p:nvCxnSpPr>
        <p:spPr>
          <a:xfrm>
            <a:off x="3198037" y="4184782"/>
            <a:ext cx="71389" cy="118007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B6C6E4-021C-4D24-98E1-11375DE808BD}"/>
              </a:ext>
            </a:extLst>
          </p:cNvPr>
          <p:cNvSpPr txBox="1"/>
          <p:nvPr/>
        </p:nvSpPr>
        <p:spPr>
          <a:xfrm rot="5134096">
            <a:off x="2583039" y="4635910"/>
            <a:ext cx="1644617" cy="307777"/>
          </a:xfrm>
          <a:prstGeom prst="rect">
            <a:avLst/>
          </a:prstGeom>
          <a:noFill/>
        </p:spPr>
        <p:txBody>
          <a:bodyPr wrap="none" rtlCol="0">
            <a:spAutoFit/>
          </a:bodyPr>
          <a:lstStyle/>
          <a:p>
            <a:r>
              <a:rPr lang="en-US" sz="1400" b="1" dirty="0">
                <a:solidFill>
                  <a:schemeClr val="accent6">
                    <a:lumMod val="75000"/>
                  </a:schemeClr>
                </a:solidFill>
              </a:rPr>
              <a:t>Direction of motion</a:t>
            </a:r>
          </a:p>
        </p:txBody>
      </p:sp>
      <p:sp>
        <p:nvSpPr>
          <p:cNvPr id="21" name="TextBox 20">
            <a:extLst>
              <a:ext uri="{FF2B5EF4-FFF2-40B4-BE49-F238E27FC236}">
                <a16:creationId xmlns:a16="http://schemas.microsoft.com/office/drawing/2014/main" id="{EBBB4294-6C0C-40A7-870E-8F3D364A582B}"/>
              </a:ext>
            </a:extLst>
          </p:cNvPr>
          <p:cNvSpPr txBox="1"/>
          <p:nvPr/>
        </p:nvSpPr>
        <p:spPr>
          <a:xfrm>
            <a:off x="820763" y="5096456"/>
            <a:ext cx="1466042" cy="646331"/>
          </a:xfrm>
          <a:prstGeom prst="rect">
            <a:avLst/>
          </a:prstGeom>
          <a:noFill/>
        </p:spPr>
        <p:txBody>
          <a:bodyPr wrap="none" rtlCol="0">
            <a:spAutoFit/>
          </a:bodyPr>
          <a:lstStyle/>
          <a:p>
            <a:r>
              <a:rPr lang="en-US" sz="1200" b="1" dirty="0">
                <a:solidFill>
                  <a:schemeClr val="accent6">
                    <a:lumMod val="75000"/>
                  </a:schemeClr>
                </a:solidFill>
              </a:rPr>
              <a:t>range = 1027 km</a:t>
            </a:r>
          </a:p>
          <a:p>
            <a:r>
              <a:rPr lang="en-US" sz="1200" b="1" dirty="0">
                <a:solidFill>
                  <a:schemeClr val="accent6">
                    <a:lumMod val="75000"/>
                  </a:schemeClr>
                </a:solidFill>
              </a:rPr>
              <a:t>phase = 72.3deg</a:t>
            </a:r>
          </a:p>
          <a:p>
            <a:r>
              <a:rPr lang="en-US" sz="1200" b="1" dirty="0" err="1">
                <a:solidFill>
                  <a:schemeClr val="accent6">
                    <a:lumMod val="75000"/>
                  </a:schemeClr>
                </a:solidFill>
              </a:rPr>
              <a:t>vel_ang</a:t>
            </a:r>
            <a:r>
              <a:rPr lang="en-US" sz="1200" b="1" dirty="0">
                <a:solidFill>
                  <a:schemeClr val="accent6">
                    <a:lumMod val="75000"/>
                  </a:schemeClr>
                </a:solidFill>
              </a:rPr>
              <a:t> = 0.27deg/s</a:t>
            </a:r>
          </a:p>
        </p:txBody>
      </p:sp>
      <p:sp>
        <p:nvSpPr>
          <p:cNvPr id="22" name="TextBox 21">
            <a:extLst>
              <a:ext uri="{FF2B5EF4-FFF2-40B4-BE49-F238E27FC236}">
                <a16:creationId xmlns:a16="http://schemas.microsoft.com/office/drawing/2014/main" id="{8F3A6600-3465-40A6-8CC6-A3BACAF80AE2}"/>
              </a:ext>
            </a:extLst>
          </p:cNvPr>
          <p:cNvSpPr txBox="1"/>
          <p:nvPr/>
        </p:nvSpPr>
        <p:spPr>
          <a:xfrm>
            <a:off x="891818" y="6144038"/>
            <a:ext cx="4350877" cy="769441"/>
          </a:xfrm>
          <a:prstGeom prst="rect">
            <a:avLst/>
          </a:prstGeom>
          <a:noFill/>
        </p:spPr>
        <p:txBody>
          <a:bodyPr wrap="square" rtlCol="0">
            <a:spAutoFit/>
          </a:bodyPr>
          <a:lstStyle/>
          <a:p>
            <a:pPr algn="just"/>
            <a:r>
              <a:rPr lang="en-US" sz="1100" b="1" dirty="0"/>
              <a:t>Figure – </a:t>
            </a:r>
            <a:r>
              <a:rPr lang="en-US" sz="1100" dirty="0"/>
              <a:t>LEO defunct satellite </a:t>
            </a:r>
            <a:r>
              <a:rPr lang="en-US" sz="1100" b="1" dirty="0"/>
              <a:t>COSMOS 1802</a:t>
            </a:r>
            <a:r>
              <a:rPr lang="en-US" sz="1100" dirty="0"/>
              <a:t> (86093A) acquired by the AGO 70cm telescope. Field RA=18:20:39.57 and DEC=+48:52:33.3 observed at 2017-06-23T21:45:00.14 with ‘Clear’ filter, </a:t>
            </a:r>
            <a:r>
              <a:rPr lang="en-US" sz="1100" dirty="0" err="1"/>
              <a:t>exp</a:t>
            </a:r>
            <a:r>
              <a:rPr lang="en-US" sz="1100" dirty="0"/>
              <a:t> = 0.5s and sidereal tracking ON.</a:t>
            </a:r>
            <a:endParaRPr lang="sk-SK" sz="1100" dirty="0"/>
          </a:p>
        </p:txBody>
      </p:sp>
      <p:sp>
        <p:nvSpPr>
          <p:cNvPr id="23" name="TextBox 22">
            <a:extLst>
              <a:ext uri="{FF2B5EF4-FFF2-40B4-BE49-F238E27FC236}">
                <a16:creationId xmlns:a16="http://schemas.microsoft.com/office/drawing/2014/main" id="{3A6BB18F-FA5B-426B-BB15-AB7A475299C5}"/>
              </a:ext>
            </a:extLst>
          </p:cNvPr>
          <p:cNvSpPr txBox="1"/>
          <p:nvPr/>
        </p:nvSpPr>
        <p:spPr>
          <a:xfrm>
            <a:off x="770465" y="1769842"/>
            <a:ext cx="4320000" cy="276998"/>
          </a:xfrm>
          <a:prstGeom prst="rect">
            <a:avLst/>
          </a:prstGeom>
          <a:noFill/>
        </p:spPr>
        <p:txBody>
          <a:bodyPr wrap="square" rtlCol="0">
            <a:spAutoFit/>
          </a:bodyPr>
          <a:lstStyle/>
          <a:p>
            <a:r>
              <a:rPr lang="en-US" sz="1200" b="1" dirty="0">
                <a:solidFill>
                  <a:srgbClr val="FF0000"/>
                </a:solidFill>
              </a:rPr>
              <a:t>FOV = 29'x 29’                                                  AGO 70cm                  </a:t>
            </a:r>
            <a:endParaRPr lang="sk-SK" sz="1200" b="1" dirty="0">
              <a:solidFill>
                <a:srgbClr val="FF0000"/>
              </a:solidFill>
            </a:endParaRPr>
          </a:p>
        </p:txBody>
      </p:sp>
      <p:pic>
        <p:nvPicPr>
          <p:cNvPr id="27" name="Picture 26">
            <a:extLst>
              <a:ext uri="{FF2B5EF4-FFF2-40B4-BE49-F238E27FC236}">
                <a16:creationId xmlns:a16="http://schemas.microsoft.com/office/drawing/2014/main" id="{EE481AB6-5CDC-4185-B4D2-DDABAC677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5548" y="1807507"/>
            <a:ext cx="4320000" cy="4320000"/>
          </a:xfrm>
          <a:prstGeom prst="rect">
            <a:avLst/>
          </a:prstGeom>
        </p:spPr>
      </p:pic>
      <p:sp>
        <p:nvSpPr>
          <p:cNvPr id="28" name="TextBox 27">
            <a:extLst>
              <a:ext uri="{FF2B5EF4-FFF2-40B4-BE49-F238E27FC236}">
                <a16:creationId xmlns:a16="http://schemas.microsoft.com/office/drawing/2014/main" id="{15039BFC-50D5-417F-AB19-4F017ED8CEEA}"/>
              </a:ext>
            </a:extLst>
          </p:cNvPr>
          <p:cNvSpPr txBox="1"/>
          <p:nvPr/>
        </p:nvSpPr>
        <p:spPr>
          <a:xfrm>
            <a:off x="5784671" y="6088559"/>
            <a:ext cx="4350877" cy="769441"/>
          </a:xfrm>
          <a:prstGeom prst="rect">
            <a:avLst/>
          </a:prstGeom>
          <a:noFill/>
        </p:spPr>
        <p:txBody>
          <a:bodyPr wrap="square" rtlCol="0">
            <a:spAutoFit/>
          </a:bodyPr>
          <a:lstStyle/>
          <a:p>
            <a:pPr algn="just"/>
            <a:r>
              <a:rPr lang="en-US" sz="1100" b="1" dirty="0"/>
              <a:t>Figure – </a:t>
            </a:r>
            <a:r>
              <a:rPr lang="en-US" sz="1100" dirty="0"/>
              <a:t>LEO </a:t>
            </a:r>
            <a:r>
              <a:rPr lang="en-US" sz="1100" dirty="0" err="1"/>
              <a:t>cubesat</a:t>
            </a:r>
            <a:r>
              <a:rPr lang="en-US" sz="1100" dirty="0"/>
              <a:t> </a:t>
            </a:r>
            <a:r>
              <a:rPr lang="en-US" sz="1100" dirty="0" err="1"/>
              <a:t>SKCube</a:t>
            </a:r>
            <a:r>
              <a:rPr lang="en-US" sz="1100" dirty="0"/>
              <a:t> (17036AA) acquired by the AGO 70cm telescope. Field RA=18:0:22.21 and DEC=+02:40:49.3 observed at 2017-08-01T19:49:00 with ‘Clear’ filter, </a:t>
            </a:r>
            <a:r>
              <a:rPr lang="en-US" sz="1100" dirty="0" err="1"/>
              <a:t>exp</a:t>
            </a:r>
            <a:r>
              <a:rPr lang="en-US" sz="1100" dirty="0"/>
              <a:t> = 0.2s and sidereal tracking ON.</a:t>
            </a:r>
            <a:endParaRPr lang="sk-SK" sz="1100" dirty="0"/>
          </a:p>
        </p:txBody>
      </p:sp>
      <p:sp>
        <p:nvSpPr>
          <p:cNvPr id="29" name="TextBox 28">
            <a:extLst>
              <a:ext uri="{FF2B5EF4-FFF2-40B4-BE49-F238E27FC236}">
                <a16:creationId xmlns:a16="http://schemas.microsoft.com/office/drawing/2014/main" id="{CA16C6AA-4921-4134-98EC-489354C4D53F}"/>
              </a:ext>
            </a:extLst>
          </p:cNvPr>
          <p:cNvSpPr txBox="1"/>
          <p:nvPr/>
        </p:nvSpPr>
        <p:spPr>
          <a:xfrm>
            <a:off x="5784671" y="1779570"/>
            <a:ext cx="4320000" cy="276998"/>
          </a:xfrm>
          <a:prstGeom prst="rect">
            <a:avLst/>
          </a:prstGeom>
          <a:noFill/>
        </p:spPr>
        <p:txBody>
          <a:bodyPr wrap="square" rtlCol="0">
            <a:spAutoFit/>
          </a:bodyPr>
          <a:lstStyle/>
          <a:p>
            <a:r>
              <a:rPr lang="en-US" sz="1200" b="1" dirty="0">
                <a:solidFill>
                  <a:srgbClr val="FF0000"/>
                </a:solidFill>
              </a:rPr>
              <a:t>FOV = 29'x 29’                                                  AGO 70cm                  </a:t>
            </a:r>
            <a:endParaRPr lang="sk-SK" sz="1200" b="1" dirty="0">
              <a:solidFill>
                <a:srgbClr val="FF0000"/>
              </a:solidFill>
            </a:endParaRPr>
          </a:p>
        </p:txBody>
      </p:sp>
      <p:pic>
        <p:nvPicPr>
          <p:cNvPr id="31" name="Picture 30">
            <a:extLst>
              <a:ext uri="{FF2B5EF4-FFF2-40B4-BE49-F238E27FC236}">
                <a16:creationId xmlns:a16="http://schemas.microsoft.com/office/drawing/2014/main" id="{CF516717-8B4C-48CC-B5D8-1F84B620D2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4593" y="2084505"/>
            <a:ext cx="1923664" cy="1440000"/>
          </a:xfrm>
          <a:prstGeom prst="rect">
            <a:avLst/>
          </a:prstGeom>
        </p:spPr>
      </p:pic>
      <p:sp>
        <p:nvSpPr>
          <p:cNvPr id="32" name="TextBox 31">
            <a:extLst>
              <a:ext uri="{FF2B5EF4-FFF2-40B4-BE49-F238E27FC236}">
                <a16:creationId xmlns:a16="http://schemas.microsoft.com/office/drawing/2014/main" id="{1A13E83F-DDD7-4603-A38A-9CBA9BE31A77}"/>
              </a:ext>
            </a:extLst>
          </p:cNvPr>
          <p:cNvSpPr txBox="1"/>
          <p:nvPr/>
        </p:nvSpPr>
        <p:spPr>
          <a:xfrm>
            <a:off x="9581677" y="3289400"/>
            <a:ext cx="1571692" cy="261610"/>
          </a:xfrm>
          <a:prstGeom prst="rect">
            <a:avLst/>
          </a:prstGeom>
          <a:noFill/>
        </p:spPr>
        <p:txBody>
          <a:bodyPr wrap="square" rtlCol="0">
            <a:spAutoFit/>
          </a:bodyPr>
          <a:lstStyle/>
          <a:p>
            <a:pPr algn="just"/>
            <a:r>
              <a:rPr lang="en-US" sz="1100" b="1" dirty="0">
                <a:solidFill>
                  <a:schemeClr val="accent6">
                    <a:lumMod val="75000"/>
                  </a:schemeClr>
                </a:solidFill>
              </a:rPr>
              <a:t>Credit –skcube.sk</a:t>
            </a:r>
            <a:r>
              <a:rPr lang="en-US" sz="1100" dirty="0">
                <a:solidFill>
                  <a:schemeClr val="accent6">
                    <a:lumMod val="75000"/>
                  </a:schemeClr>
                </a:solidFill>
              </a:rPr>
              <a:t>.</a:t>
            </a:r>
            <a:endParaRPr lang="sk-SK" sz="1100" dirty="0">
              <a:solidFill>
                <a:schemeClr val="accent6">
                  <a:lumMod val="75000"/>
                </a:schemeClr>
              </a:solidFill>
            </a:endParaRPr>
          </a:p>
        </p:txBody>
      </p:sp>
      <p:pic>
        <p:nvPicPr>
          <p:cNvPr id="33" name="Picture 5" descr="C:\Jiri\MyWork\Projects\ESA_PECS_SK1\PM1\Figures\DSC07534_2.jpg">
            <a:extLst>
              <a:ext uri="{FF2B5EF4-FFF2-40B4-BE49-F238E27FC236}">
                <a16:creationId xmlns:a16="http://schemas.microsoft.com/office/drawing/2014/main" id="{7C5CD83A-6A1B-4B71-819B-E3532F7DEBD7}"/>
              </a:ext>
            </a:extLst>
          </p:cNvPr>
          <p:cNvPicPr>
            <a:picLocks noChangeAspect="1" noChangeArrowheads="1"/>
          </p:cNvPicPr>
          <p:nvPr/>
        </p:nvPicPr>
        <p:blipFill>
          <a:blip r:embed="rId7" cstate="print"/>
          <a:srcRect/>
          <a:stretch>
            <a:fillRect/>
          </a:stretch>
        </p:blipFill>
        <p:spPr bwMode="auto">
          <a:xfrm>
            <a:off x="10184772" y="4674603"/>
            <a:ext cx="1080781" cy="1440000"/>
          </a:xfrm>
          <a:prstGeom prst="rect">
            <a:avLst/>
          </a:prstGeom>
          <a:noFill/>
        </p:spPr>
      </p:pic>
      <p:sp>
        <p:nvSpPr>
          <p:cNvPr id="17" name="TextBox 16">
            <a:extLst>
              <a:ext uri="{FF2B5EF4-FFF2-40B4-BE49-F238E27FC236}">
                <a16:creationId xmlns:a16="http://schemas.microsoft.com/office/drawing/2014/main" id="{16470A7C-C58C-49F1-868C-1C59601A4175}"/>
              </a:ext>
            </a:extLst>
          </p:cNvPr>
          <p:cNvSpPr txBox="1"/>
          <p:nvPr/>
        </p:nvSpPr>
        <p:spPr>
          <a:xfrm>
            <a:off x="5815548" y="5105094"/>
            <a:ext cx="1694695" cy="646331"/>
          </a:xfrm>
          <a:prstGeom prst="rect">
            <a:avLst/>
          </a:prstGeom>
          <a:noFill/>
        </p:spPr>
        <p:txBody>
          <a:bodyPr wrap="none" rtlCol="0">
            <a:spAutoFit/>
          </a:bodyPr>
          <a:lstStyle/>
          <a:p>
            <a:r>
              <a:rPr lang="en-US" sz="1200" b="1" dirty="0">
                <a:solidFill>
                  <a:schemeClr val="accent6">
                    <a:lumMod val="75000"/>
                  </a:schemeClr>
                </a:solidFill>
              </a:rPr>
              <a:t>range = </a:t>
            </a:r>
            <a:r>
              <a:rPr lang="sk-SK" sz="1200" b="1" dirty="0">
                <a:solidFill>
                  <a:schemeClr val="accent6">
                    <a:lumMod val="75000"/>
                  </a:schemeClr>
                </a:solidFill>
              </a:rPr>
              <a:t>700</a:t>
            </a:r>
            <a:r>
              <a:rPr lang="en-US" sz="1200" b="1" dirty="0">
                <a:solidFill>
                  <a:schemeClr val="accent6">
                    <a:lumMod val="75000"/>
                  </a:schemeClr>
                </a:solidFill>
              </a:rPr>
              <a:t> km</a:t>
            </a:r>
          </a:p>
          <a:p>
            <a:r>
              <a:rPr lang="en-US" sz="1200" b="1" dirty="0">
                <a:solidFill>
                  <a:schemeClr val="accent6">
                    <a:lumMod val="75000"/>
                  </a:schemeClr>
                </a:solidFill>
              </a:rPr>
              <a:t>phase = </a:t>
            </a:r>
            <a:r>
              <a:rPr lang="sk-SK" sz="1200" b="1" dirty="0">
                <a:solidFill>
                  <a:schemeClr val="accent6">
                    <a:lumMod val="75000"/>
                  </a:schemeClr>
                </a:solidFill>
              </a:rPr>
              <a:t>46</a:t>
            </a:r>
            <a:r>
              <a:rPr lang="en-US" sz="1200" b="1" dirty="0" err="1">
                <a:solidFill>
                  <a:schemeClr val="accent6">
                    <a:lumMod val="75000"/>
                  </a:schemeClr>
                </a:solidFill>
              </a:rPr>
              <a:t>deg</a:t>
            </a:r>
            <a:endParaRPr lang="en-US" sz="1200" b="1" dirty="0">
              <a:solidFill>
                <a:schemeClr val="accent6">
                  <a:lumMod val="75000"/>
                </a:schemeClr>
              </a:solidFill>
            </a:endParaRPr>
          </a:p>
          <a:p>
            <a:r>
              <a:rPr lang="en-US" sz="1200" b="1" dirty="0" err="1">
                <a:solidFill>
                  <a:schemeClr val="accent6">
                    <a:lumMod val="75000"/>
                  </a:schemeClr>
                </a:solidFill>
              </a:rPr>
              <a:t>vel_ang</a:t>
            </a:r>
            <a:r>
              <a:rPr lang="en-US" sz="1200" b="1" dirty="0">
                <a:solidFill>
                  <a:schemeClr val="accent6">
                    <a:lumMod val="75000"/>
                  </a:schemeClr>
                </a:solidFill>
              </a:rPr>
              <a:t> = ~0.</a:t>
            </a:r>
            <a:r>
              <a:rPr lang="sk-SK" sz="1200" b="1" dirty="0">
                <a:solidFill>
                  <a:schemeClr val="accent6">
                    <a:lumMod val="75000"/>
                  </a:schemeClr>
                </a:solidFill>
              </a:rPr>
              <a:t>5</a:t>
            </a:r>
            <a:r>
              <a:rPr lang="en-US" sz="1200" b="1" dirty="0" err="1">
                <a:solidFill>
                  <a:schemeClr val="accent6">
                    <a:lumMod val="75000"/>
                  </a:schemeClr>
                </a:solidFill>
              </a:rPr>
              <a:t>deg</a:t>
            </a:r>
            <a:r>
              <a:rPr lang="en-US" sz="1200" b="1" dirty="0">
                <a:solidFill>
                  <a:schemeClr val="accent6">
                    <a:lumMod val="75000"/>
                  </a:schemeClr>
                </a:solidFill>
              </a:rPr>
              <a:t>/s</a:t>
            </a:r>
          </a:p>
        </p:txBody>
      </p:sp>
    </p:spTree>
    <p:extLst>
      <p:ext uri="{BB962C8B-B14F-4D97-AF65-F5344CB8AC3E}">
        <p14:creationId xmlns:p14="http://schemas.microsoft.com/office/powerpoint/2010/main" val="937459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EE804-7429-43C2-A42B-D6847D68BEDB}"/>
              </a:ext>
            </a:extLst>
          </p:cNvPr>
          <p:cNvSpPr>
            <a:spLocks noGrp="1"/>
          </p:cNvSpPr>
          <p:nvPr>
            <p:ph type="title"/>
          </p:nvPr>
        </p:nvSpPr>
        <p:spPr/>
        <p:txBody>
          <a:bodyPr/>
          <a:lstStyle/>
          <a:p>
            <a:r>
              <a:rPr lang="en-US" dirty="0"/>
              <a:t>Optical observations, </a:t>
            </a:r>
            <a:br>
              <a:rPr lang="en-US" dirty="0"/>
            </a:br>
            <a:r>
              <a:rPr lang="en-US" dirty="0"/>
              <a:t>light curves</a:t>
            </a:r>
            <a:endParaRPr lang="sk-SK" dirty="0"/>
          </a:p>
        </p:txBody>
      </p:sp>
      <p:pic>
        <p:nvPicPr>
          <p:cNvPr id="4" name="Picture 3">
            <a:extLst>
              <a:ext uri="{FF2B5EF4-FFF2-40B4-BE49-F238E27FC236}">
                <a16:creationId xmlns:a16="http://schemas.microsoft.com/office/drawing/2014/main" id="{BEE52594-1C87-4BAC-B821-3C3173AC8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1492" y="92296"/>
            <a:ext cx="900000" cy="900000"/>
          </a:xfrm>
          <a:prstGeom prst="rect">
            <a:avLst/>
          </a:prstGeom>
        </p:spPr>
      </p:pic>
      <p:pic>
        <p:nvPicPr>
          <p:cNvPr id="5" name="Picture 4">
            <a:extLst>
              <a:ext uri="{FF2B5EF4-FFF2-40B4-BE49-F238E27FC236}">
                <a16:creationId xmlns:a16="http://schemas.microsoft.com/office/drawing/2014/main" id="{00E053EF-BB58-46C7-ADC8-654DB27E7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5548" y="77754"/>
            <a:ext cx="897009" cy="900000"/>
          </a:xfrm>
          <a:prstGeom prst="rect">
            <a:avLst/>
          </a:prstGeom>
        </p:spPr>
      </p:pic>
      <p:pic>
        <p:nvPicPr>
          <p:cNvPr id="9" name="Picture 8">
            <a:extLst>
              <a:ext uri="{FF2B5EF4-FFF2-40B4-BE49-F238E27FC236}">
                <a16:creationId xmlns:a16="http://schemas.microsoft.com/office/drawing/2014/main" id="{DB14E390-7D5B-4513-8158-57C675B10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726" y="2618405"/>
            <a:ext cx="7775999" cy="3240000"/>
          </a:xfrm>
          <a:prstGeom prst="rect">
            <a:avLst/>
          </a:prstGeom>
        </p:spPr>
      </p:pic>
      <p:pic>
        <p:nvPicPr>
          <p:cNvPr id="11" name="Picture 10">
            <a:extLst>
              <a:ext uri="{FF2B5EF4-FFF2-40B4-BE49-F238E27FC236}">
                <a16:creationId xmlns:a16="http://schemas.microsoft.com/office/drawing/2014/main" id="{FD5ECFCE-72E6-4913-800D-53203A9FBC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726" y="2710769"/>
            <a:ext cx="2880000" cy="2880000"/>
          </a:xfrm>
          <a:prstGeom prst="rect">
            <a:avLst/>
          </a:prstGeom>
        </p:spPr>
      </p:pic>
      <p:pic>
        <p:nvPicPr>
          <p:cNvPr id="13" name="Picture 12">
            <a:extLst>
              <a:ext uri="{FF2B5EF4-FFF2-40B4-BE49-F238E27FC236}">
                <a16:creationId xmlns:a16="http://schemas.microsoft.com/office/drawing/2014/main" id="{869A27AD-6021-46FB-95B6-ADB60AB3AE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5993" y="1691322"/>
            <a:ext cx="2267716" cy="1440000"/>
          </a:xfrm>
          <a:prstGeom prst="rect">
            <a:avLst/>
          </a:prstGeom>
          <a:effectLst>
            <a:softEdge rad="127000"/>
          </a:effectLst>
        </p:spPr>
      </p:pic>
      <p:sp>
        <p:nvSpPr>
          <p:cNvPr id="14" name="TextBox 13">
            <a:extLst>
              <a:ext uri="{FF2B5EF4-FFF2-40B4-BE49-F238E27FC236}">
                <a16:creationId xmlns:a16="http://schemas.microsoft.com/office/drawing/2014/main" id="{486A9BC9-4CE9-4CD8-B14E-DA740CF949B5}"/>
              </a:ext>
            </a:extLst>
          </p:cNvPr>
          <p:cNvSpPr txBox="1"/>
          <p:nvPr/>
        </p:nvSpPr>
        <p:spPr>
          <a:xfrm>
            <a:off x="1092969" y="6041637"/>
            <a:ext cx="9556558" cy="461665"/>
          </a:xfrm>
          <a:prstGeom prst="rect">
            <a:avLst/>
          </a:prstGeom>
          <a:noFill/>
        </p:spPr>
        <p:txBody>
          <a:bodyPr wrap="square" rtlCol="0">
            <a:spAutoFit/>
          </a:bodyPr>
          <a:lstStyle/>
          <a:p>
            <a:r>
              <a:rPr lang="en-US" sz="1200" b="1" dirty="0"/>
              <a:t>Figure – </a:t>
            </a:r>
            <a:r>
              <a:rPr lang="en-US" sz="1200" dirty="0"/>
              <a:t>Photometric measurements acquired by AGO 70cm telescope (left) and the constructed light curve (right) for the object Dummy IPM (14085A).</a:t>
            </a:r>
            <a:endParaRPr lang="sk-SK" sz="1200" dirty="0"/>
          </a:p>
        </p:txBody>
      </p:sp>
      <p:pic>
        <p:nvPicPr>
          <p:cNvPr id="15" name="Picture 5" descr="C:\Jiri\MyWork\Projects\ESA_PECS_SK1\PM1\Figures\DSC07534_2.jpg">
            <a:extLst>
              <a:ext uri="{FF2B5EF4-FFF2-40B4-BE49-F238E27FC236}">
                <a16:creationId xmlns:a16="http://schemas.microsoft.com/office/drawing/2014/main" id="{3049169B-9542-4A69-BD7F-A9EE5A182AE8}"/>
              </a:ext>
            </a:extLst>
          </p:cNvPr>
          <p:cNvPicPr>
            <a:picLocks noChangeAspect="1" noChangeArrowheads="1"/>
          </p:cNvPicPr>
          <p:nvPr/>
        </p:nvPicPr>
        <p:blipFill>
          <a:blip r:embed="rId7" cstate="print"/>
          <a:srcRect/>
          <a:stretch>
            <a:fillRect/>
          </a:stretch>
        </p:blipFill>
        <p:spPr bwMode="auto">
          <a:xfrm>
            <a:off x="10088944" y="1154554"/>
            <a:ext cx="1080781" cy="1440000"/>
          </a:xfrm>
          <a:prstGeom prst="rect">
            <a:avLst/>
          </a:prstGeom>
          <a:noFill/>
        </p:spPr>
      </p:pic>
    </p:spTree>
    <p:extLst>
      <p:ext uri="{BB962C8B-B14F-4D97-AF65-F5344CB8AC3E}">
        <p14:creationId xmlns:p14="http://schemas.microsoft.com/office/powerpoint/2010/main" val="3695545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8B26018-B372-4726-864D-345FFCE92A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3726" y="2632947"/>
            <a:ext cx="7775999" cy="3240000"/>
          </a:xfrm>
          <a:prstGeom prst="rect">
            <a:avLst/>
          </a:prstGeom>
        </p:spPr>
      </p:pic>
      <p:pic>
        <p:nvPicPr>
          <p:cNvPr id="15" name="Picture 14">
            <a:extLst>
              <a:ext uri="{FF2B5EF4-FFF2-40B4-BE49-F238E27FC236}">
                <a16:creationId xmlns:a16="http://schemas.microsoft.com/office/drawing/2014/main" id="{B8FD8F83-66FF-4907-869E-D717853F5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726" y="2710769"/>
            <a:ext cx="2880000" cy="2880000"/>
          </a:xfrm>
          <a:prstGeom prst="rect">
            <a:avLst/>
          </a:prstGeom>
        </p:spPr>
      </p:pic>
      <p:sp>
        <p:nvSpPr>
          <p:cNvPr id="2" name="Title 1">
            <a:extLst>
              <a:ext uri="{FF2B5EF4-FFF2-40B4-BE49-F238E27FC236}">
                <a16:creationId xmlns:a16="http://schemas.microsoft.com/office/drawing/2014/main" id="{16CEE804-7429-43C2-A42B-D6847D68BEDB}"/>
              </a:ext>
            </a:extLst>
          </p:cNvPr>
          <p:cNvSpPr>
            <a:spLocks noGrp="1"/>
          </p:cNvSpPr>
          <p:nvPr>
            <p:ph type="title"/>
          </p:nvPr>
        </p:nvSpPr>
        <p:spPr/>
        <p:txBody>
          <a:bodyPr/>
          <a:lstStyle/>
          <a:p>
            <a:r>
              <a:rPr lang="en-US" dirty="0"/>
              <a:t>Optical observations, </a:t>
            </a:r>
            <a:br>
              <a:rPr lang="en-US" dirty="0"/>
            </a:br>
            <a:r>
              <a:rPr lang="en-US" dirty="0"/>
              <a:t>light curves</a:t>
            </a:r>
            <a:endParaRPr lang="sk-SK" dirty="0"/>
          </a:p>
        </p:txBody>
      </p:sp>
      <p:pic>
        <p:nvPicPr>
          <p:cNvPr id="4" name="Picture 3">
            <a:extLst>
              <a:ext uri="{FF2B5EF4-FFF2-40B4-BE49-F238E27FC236}">
                <a16:creationId xmlns:a16="http://schemas.microsoft.com/office/drawing/2014/main" id="{BEE52594-1C87-4BAC-B821-3C3173AC8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1492" y="92296"/>
            <a:ext cx="900000" cy="900000"/>
          </a:xfrm>
          <a:prstGeom prst="rect">
            <a:avLst/>
          </a:prstGeom>
        </p:spPr>
      </p:pic>
      <p:pic>
        <p:nvPicPr>
          <p:cNvPr id="5" name="Picture 4">
            <a:extLst>
              <a:ext uri="{FF2B5EF4-FFF2-40B4-BE49-F238E27FC236}">
                <a16:creationId xmlns:a16="http://schemas.microsoft.com/office/drawing/2014/main" id="{00E053EF-BB58-46C7-ADC8-654DB27E7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5548" y="77754"/>
            <a:ext cx="897009" cy="900000"/>
          </a:xfrm>
          <a:prstGeom prst="rect">
            <a:avLst/>
          </a:prstGeom>
        </p:spPr>
      </p:pic>
      <p:pic>
        <p:nvPicPr>
          <p:cNvPr id="19" name="Picture 18">
            <a:extLst>
              <a:ext uri="{FF2B5EF4-FFF2-40B4-BE49-F238E27FC236}">
                <a16:creationId xmlns:a16="http://schemas.microsoft.com/office/drawing/2014/main" id="{DDB11ED8-E6B0-4775-96D7-4FC0AC90C6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92244" y="1691322"/>
            <a:ext cx="1846154" cy="1260000"/>
          </a:xfrm>
          <a:prstGeom prst="rect">
            <a:avLst/>
          </a:prstGeom>
        </p:spPr>
      </p:pic>
      <p:sp>
        <p:nvSpPr>
          <p:cNvPr id="20" name="TextBox 19">
            <a:extLst>
              <a:ext uri="{FF2B5EF4-FFF2-40B4-BE49-F238E27FC236}">
                <a16:creationId xmlns:a16="http://schemas.microsoft.com/office/drawing/2014/main" id="{1743ED30-7C9B-4783-90A3-1A6D038A0A8A}"/>
              </a:ext>
            </a:extLst>
          </p:cNvPr>
          <p:cNvSpPr txBox="1"/>
          <p:nvPr/>
        </p:nvSpPr>
        <p:spPr>
          <a:xfrm>
            <a:off x="1092969" y="6041637"/>
            <a:ext cx="9556558" cy="461665"/>
          </a:xfrm>
          <a:prstGeom prst="rect">
            <a:avLst/>
          </a:prstGeom>
          <a:noFill/>
        </p:spPr>
        <p:txBody>
          <a:bodyPr wrap="square" rtlCol="0">
            <a:spAutoFit/>
          </a:bodyPr>
          <a:lstStyle/>
          <a:p>
            <a:r>
              <a:rPr lang="en-US" sz="1200" b="1" dirty="0"/>
              <a:t>Figure – </a:t>
            </a:r>
            <a:r>
              <a:rPr lang="en-US" sz="1200" dirty="0"/>
              <a:t>Photometric measurements acquired by AGO 70cm telescope (left) and the constructed light curve (right) for the satellite </a:t>
            </a:r>
            <a:r>
              <a:rPr lang="en-US" sz="1200" dirty="0" err="1"/>
              <a:t>Reduga</a:t>
            </a:r>
            <a:r>
              <a:rPr lang="en-US" sz="1200" dirty="0"/>
              <a:t> 4 (78073A).</a:t>
            </a:r>
            <a:endParaRPr lang="sk-SK" sz="1200" dirty="0"/>
          </a:p>
        </p:txBody>
      </p:sp>
      <p:pic>
        <p:nvPicPr>
          <p:cNvPr id="21" name="Picture 5" descr="C:\Jiri\MyWork\Projects\ESA_PECS_SK1\PM1\Figures\DSC07534_2.jpg">
            <a:extLst>
              <a:ext uri="{FF2B5EF4-FFF2-40B4-BE49-F238E27FC236}">
                <a16:creationId xmlns:a16="http://schemas.microsoft.com/office/drawing/2014/main" id="{9DCCB8F8-AC10-4447-8A9F-1341646F1BA8}"/>
              </a:ext>
            </a:extLst>
          </p:cNvPr>
          <p:cNvPicPr>
            <a:picLocks noChangeAspect="1" noChangeArrowheads="1"/>
          </p:cNvPicPr>
          <p:nvPr/>
        </p:nvPicPr>
        <p:blipFill>
          <a:blip r:embed="rId7" cstate="print"/>
          <a:srcRect/>
          <a:stretch>
            <a:fillRect/>
          </a:stretch>
        </p:blipFill>
        <p:spPr bwMode="auto">
          <a:xfrm>
            <a:off x="10088944" y="1154554"/>
            <a:ext cx="1080781" cy="1440000"/>
          </a:xfrm>
          <a:prstGeom prst="rect">
            <a:avLst/>
          </a:prstGeom>
          <a:noFill/>
        </p:spPr>
      </p:pic>
    </p:spTree>
    <p:extLst>
      <p:ext uri="{BB962C8B-B14F-4D97-AF65-F5344CB8AC3E}">
        <p14:creationId xmlns:p14="http://schemas.microsoft.com/office/powerpoint/2010/main" val="359793198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docProps/app.xml><?xml version="1.0" encoding="utf-8"?>
<Properties xmlns="http://schemas.openxmlformats.org/officeDocument/2006/extended-properties" xmlns:vt="http://schemas.openxmlformats.org/officeDocument/2006/docPropsVTypes">
  <Template>TM03457515[[fn=View]]</Template>
  <TotalTime>3705</TotalTime>
  <Words>497</Words>
  <Application>Microsoft Office PowerPoint</Application>
  <PresentationFormat>Widescreen</PresentationFormat>
  <Paragraphs>34</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Century Schoolbook</vt:lpstr>
      <vt:lpstr>Wingdings 2</vt:lpstr>
      <vt:lpstr>View</vt:lpstr>
      <vt:lpstr>Optical observations</vt:lpstr>
      <vt:lpstr>Optical observations,  survey</vt:lpstr>
      <vt:lpstr>Optical observations,  astrometry</vt:lpstr>
      <vt:lpstr>Optical observations,  astrometry</vt:lpstr>
      <vt:lpstr>Optical observations,  light curves</vt:lpstr>
      <vt:lpstr>Optical observations,  light curves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Jiri</dc:creator>
  <cp:lastModifiedBy>Jiri</cp:lastModifiedBy>
  <cp:revision>652</cp:revision>
  <dcterms:created xsi:type="dcterms:W3CDTF">2017-09-12T14:20:32Z</dcterms:created>
  <dcterms:modified xsi:type="dcterms:W3CDTF">2017-11-28T08:55:33Z</dcterms:modified>
</cp:coreProperties>
</file>